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76" r:id="rId2"/>
    <p:sldId id="288" r:id="rId3"/>
    <p:sldId id="278" r:id="rId4"/>
    <p:sldId id="283" r:id="rId5"/>
    <p:sldId id="279" r:id="rId6"/>
    <p:sldId id="281" r:id="rId7"/>
    <p:sldId id="289" r:id="rId8"/>
    <p:sldId id="280" r:id="rId9"/>
    <p:sldId id="284"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414"/>
    <a:srgbClr val="481011"/>
    <a:srgbClr val="4E1415"/>
    <a:srgbClr val="4D1216"/>
    <a:srgbClr val="552B2C"/>
    <a:srgbClr val="EEECE7"/>
    <a:srgbClr val="4714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112" d="100"/>
          <a:sy n="112" d="100"/>
        </p:scale>
        <p:origin x="552" y="330"/>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009353-74FB-ECF0-3999-D7FD6B4759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204EA5-A122-CF76-0C54-1C58ECC5E4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7E5EE2-8B71-43BC-B47E-0411F98E23D3}" type="datetimeFigureOut">
              <a:rPr lang="en-US" smtClean="0"/>
              <a:t>9/1/2023</a:t>
            </a:fld>
            <a:endParaRPr lang="en-US" dirty="0"/>
          </a:p>
        </p:txBody>
      </p:sp>
      <p:sp>
        <p:nvSpPr>
          <p:cNvPr id="4" name="Footer Placeholder 3">
            <a:extLst>
              <a:ext uri="{FF2B5EF4-FFF2-40B4-BE49-F238E27FC236}">
                <a16:creationId xmlns:a16="http://schemas.microsoft.com/office/drawing/2014/main" id="{42488F3E-37F9-30B3-2BB7-84A8510FF3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FD6A8FE-CDE7-EA23-409C-3D0A681393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240D8A-0A8D-44A3-AA96-90EDC435B171}" type="slidenum">
              <a:rPr lang="en-US" smtClean="0"/>
              <a:t>‹#›</a:t>
            </a:fld>
            <a:endParaRPr lang="en-US" dirty="0"/>
          </a:p>
        </p:txBody>
      </p:sp>
    </p:spTree>
    <p:extLst>
      <p:ext uri="{BB962C8B-B14F-4D97-AF65-F5344CB8AC3E}">
        <p14:creationId xmlns:p14="http://schemas.microsoft.com/office/powerpoint/2010/main" val="2336527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F91AF-F064-4211-AAD6-CCA175531EDC}" type="datetimeFigureOut">
              <a:rPr lang="en-US" smtClean="0"/>
              <a:t>9/1/2023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845FB-0EF7-481F-8983-D43A8D53F60A}" type="slidenum">
              <a:rPr lang="en-US" smtClean="0"/>
              <a:t>‹#›</a:t>
            </a:fld>
            <a:endParaRPr lang="en-US" dirty="0"/>
          </a:p>
        </p:txBody>
      </p:sp>
    </p:spTree>
    <p:extLst>
      <p:ext uri="{BB962C8B-B14F-4D97-AF65-F5344CB8AC3E}">
        <p14:creationId xmlns:p14="http://schemas.microsoft.com/office/powerpoint/2010/main" val="43295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descr="A sign in front of a building&#10;&#10;Description automatically generated with low confidence">
            <a:extLst>
              <a:ext uri="{FF2B5EF4-FFF2-40B4-BE49-F238E27FC236}">
                <a16:creationId xmlns:a16="http://schemas.microsoft.com/office/drawing/2014/main" id="{882C46FE-448F-DFF4-7CDF-63C61842AFF2}"/>
              </a:ext>
            </a:extLst>
          </p:cNvPr>
          <p:cNvPicPr>
            <a:picLocks noChangeAspect="1"/>
          </p:cNvPicPr>
          <p:nvPr userDrawn="1"/>
        </p:nvPicPr>
        <p:blipFill>
          <a:blip r:embed="rId2">
            <a:alphaModFix amt="29000"/>
            <a:extLst>
              <a:ext uri="{28A0092B-C50C-407E-A947-70E740481C1C}">
                <a14:useLocalDpi xmlns:a14="http://schemas.microsoft.com/office/drawing/2010/main" val="0"/>
              </a:ext>
            </a:extLst>
          </a:blip>
          <a:stretch>
            <a:fillRect/>
          </a:stretch>
        </p:blipFill>
        <p:spPr>
          <a:xfrm>
            <a:off x="0" y="-350154"/>
            <a:ext cx="12192000" cy="6350557"/>
          </a:xfrm>
          <a:prstGeom prst="rect">
            <a:avLst/>
          </a:prstGeom>
          <a:solidFill>
            <a:srgbClr val="FFFFFF"/>
          </a:solidFill>
        </p:spPr>
      </p:pic>
      <p:sp>
        <p:nvSpPr>
          <p:cNvPr id="26" name="Title 12">
            <a:extLst>
              <a:ext uri="{FF2B5EF4-FFF2-40B4-BE49-F238E27FC236}">
                <a16:creationId xmlns:a16="http://schemas.microsoft.com/office/drawing/2014/main" id="{7AA157DD-8050-6997-A053-29B71F1537BC}"/>
              </a:ext>
            </a:extLst>
          </p:cNvPr>
          <p:cNvSpPr txBox="1">
            <a:spLocks/>
          </p:cNvSpPr>
          <p:nvPr userDrawn="1"/>
        </p:nvSpPr>
        <p:spPr>
          <a:xfrm>
            <a:off x="2084096" y="1567542"/>
            <a:ext cx="5807701" cy="26722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rdana Pro Black" panose="020B0A04030504040204" pitchFamily="34" charset="0"/>
                <a:ea typeface="+mj-ea"/>
                <a:cs typeface="+mj-cs"/>
              </a:defRPr>
            </a:lvl1pPr>
          </a:lstStyle>
          <a:p>
            <a:r>
              <a:rPr lang="en-US" sz="2400" dirty="0">
                <a:solidFill>
                  <a:srgbClr val="9A0000"/>
                </a:solidFill>
              </a:rPr>
              <a:t>HOW TO ADD VALUE </a:t>
            </a:r>
            <a:br>
              <a:rPr lang="en-US" sz="2400" dirty="0">
                <a:solidFill>
                  <a:srgbClr val="9A0000"/>
                </a:solidFill>
              </a:rPr>
            </a:br>
            <a:r>
              <a:rPr lang="en-US" sz="2400" dirty="0">
                <a:solidFill>
                  <a:srgbClr val="9A0000"/>
                </a:solidFill>
              </a:rPr>
              <a:t>IN CONNECTION WITH YOUR</a:t>
            </a:r>
            <a:br>
              <a:rPr lang="en-US" sz="2400" dirty="0">
                <a:solidFill>
                  <a:srgbClr val="9A0000"/>
                </a:solidFill>
              </a:rPr>
            </a:br>
            <a:r>
              <a:rPr lang="en-US" sz="2400" dirty="0">
                <a:solidFill>
                  <a:srgbClr val="9A0000"/>
                </a:solidFill>
              </a:rPr>
              <a:t>CLIENTS’ PURCHASE OR SALE </a:t>
            </a:r>
            <a:br>
              <a:rPr lang="en-US" sz="2400" dirty="0">
                <a:solidFill>
                  <a:srgbClr val="9A0000"/>
                </a:solidFill>
              </a:rPr>
            </a:br>
            <a:r>
              <a:rPr lang="en-US" sz="2400" dirty="0">
                <a:solidFill>
                  <a:srgbClr val="9A0000"/>
                </a:solidFill>
              </a:rPr>
              <a:t>OF A BUSINESS</a:t>
            </a:r>
            <a:br>
              <a:rPr lang="en-US" sz="2400" dirty="0">
                <a:solidFill>
                  <a:srgbClr val="9A0000"/>
                </a:solidFill>
              </a:rPr>
            </a:br>
            <a:br>
              <a:rPr lang="en-US" sz="2400" dirty="0">
                <a:solidFill>
                  <a:srgbClr val="9A0000"/>
                </a:solidFill>
              </a:rPr>
            </a:br>
            <a:r>
              <a:rPr lang="en-US" sz="2000" dirty="0">
                <a:latin typeface="Arial" panose="020B0604020202020204" pitchFamily="34" charset="0"/>
                <a:cs typeface="Arial" panose="020B0604020202020204" pitchFamily="34" charset="0"/>
              </a:rPr>
              <a:t>December 2021</a:t>
            </a:r>
            <a:br>
              <a:rPr lang="en-US" sz="2000"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Presented to the HIA-LI</a:t>
            </a:r>
          </a:p>
        </p:txBody>
      </p:sp>
      <p:sp>
        <p:nvSpPr>
          <p:cNvPr id="27" name="TextBox 26">
            <a:extLst>
              <a:ext uri="{FF2B5EF4-FFF2-40B4-BE49-F238E27FC236}">
                <a16:creationId xmlns:a16="http://schemas.microsoft.com/office/drawing/2014/main" id="{FFC58B24-8A2D-22E9-9083-B9AD6BB0E4F9}"/>
              </a:ext>
            </a:extLst>
          </p:cNvPr>
          <p:cNvSpPr txBox="1"/>
          <p:nvPr userDrawn="1"/>
        </p:nvSpPr>
        <p:spPr>
          <a:xfrm>
            <a:off x="7771218" y="3551531"/>
            <a:ext cx="2618778"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Jeffrey S. Ettenger, Esq.</a:t>
            </a:r>
          </a:p>
          <a:p>
            <a:r>
              <a:rPr lang="en-US" sz="1600" dirty="0">
                <a:latin typeface="Arial" panose="020B0604020202020204" pitchFamily="34" charset="0"/>
                <a:cs typeface="Arial" panose="020B0604020202020204" pitchFamily="34" charset="0"/>
              </a:rPr>
              <a:t>Member</a:t>
            </a:r>
          </a:p>
          <a:p>
            <a:r>
              <a:rPr lang="en-US" sz="1600" dirty="0">
                <a:latin typeface="Arial" panose="020B0604020202020204" pitchFamily="34" charset="0"/>
                <a:cs typeface="Arial" panose="020B0604020202020204" pitchFamily="34" charset="0"/>
              </a:rPr>
              <a:t>631-777-2401</a:t>
            </a:r>
          </a:p>
          <a:p>
            <a:r>
              <a:rPr lang="en-US" sz="1600" dirty="0">
                <a:latin typeface="Arial" panose="020B0604020202020204" pitchFamily="34" charset="0"/>
                <a:cs typeface="Arial" panose="020B0604020202020204" pitchFamily="34" charset="0"/>
              </a:rPr>
              <a:t>JSE @selany.com</a:t>
            </a:r>
          </a:p>
        </p:txBody>
      </p:sp>
      <p:sp>
        <p:nvSpPr>
          <p:cNvPr id="28" name="Rectangle 27">
            <a:extLst>
              <a:ext uri="{FF2B5EF4-FFF2-40B4-BE49-F238E27FC236}">
                <a16:creationId xmlns:a16="http://schemas.microsoft.com/office/drawing/2014/main" id="{C2017C35-5D6C-82AF-D339-E25D6362C3B7}"/>
              </a:ext>
            </a:extLst>
          </p:cNvPr>
          <p:cNvSpPr/>
          <p:nvPr userDrawn="1"/>
        </p:nvSpPr>
        <p:spPr>
          <a:xfrm>
            <a:off x="1901059" y="1307959"/>
            <a:ext cx="8641337" cy="3473190"/>
          </a:xfrm>
          <a:prstGeom prst="rect">
            <a:avLst/>
          </a:prstGeom>
          <a:solidFill>
            <a:schemeClr val="lt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D3A70A84-CB54-5CEB-D64C-ED59667F4465}"/>
              </a:ext>
            </a:extLst>
          </p:cNvPr>
          <p:cNvSpPr>
            <a:spLocks noGrp="1"/>
          </p:cNvSpPr>
          <p:nvPr>
            <p:ph type="body" sz="quarter" idx="10"/>
          </p:nvPr>
        </p:nvSpPr>
        <p:spPr>
          <a:xfrm>
            <a:off x="2259033" y="1551510"/>
            <a:ext cx="5457825" cy="3077239"/>
          </a:xfrm>
        </p:spPr>
        <p:txBody>
          <a:bodyPr/>
          <a:lstStyle>
            <a:lvl1pPr marL="0" indent="0">
              <a:buNone/>
              <a:defRPr b="0" i="0" u="none">
                <a:solidFill>
                  <a:srgbClr val="4F1414"/>
                </a:solidFill>
              </a:defRPr>
            </a:lvl1pPr>
          </a:lstStyle>
          <a:p>
            <a:pPr lvl="0"/>
            <a:r>
              <a:rPr lang="en-US" sz="2800" b="0">
                <a:latin typeface="Arial" panose="020B0604020202020204" pitchFamily="34" charset="0"/>
                <a:cs typeface="Arial" panose="020B0604020202020204" pitchFamily="34" charset="0"/>
              </a:rPr>
              <a:t>Click to edit Master text styles</a:t>
            </a:r>
          </a:p>
        </p:txBody>
      </p:sp>
      <p:sp>
        <p:nvSpPr>
          <p:cNvPr id="37" name="Picture Placeholder 36">
            <a:extLst>
              <a:ext uri="{FF2B5EF4-FFF2-40B4-BE49-F238E27FC236}">
                <a16:creationId xmlns:a16="http://schemas.microsoft.com/office/drawing/2014/main" id="{E201C2A2-20AA-8019-E64A-A55A8544F946}"/>
              </a:ext>
            </a:extLst>
          </p:cNvPr>
          <p:cNvSpPr>
            <a:spLocks noGrp="1"/>
          </p:cNvSpPr>
          <p:nvPr>
            <p:ph type="pic" sz="quarter" idx="11"/>
          </p:nvPr>
        </p:nvSpPr>
        <p:spPr>
          <a:xfrm>
            <a:off x="7748003" y="1465582"/>
            <a:ext cx="2632075" cy="2395619"/>
          </a:xfrm>
        </p:spPr>
        <p:txBody>
          <a:bodyPr/>
          <a:lstStyle/>
          <a:p>
            <a:r>
              <a:rPr lang="en-US" dirty="0"/>
              <a:t>Click icon to add picture</a:t>
            </a:r>
          </a:p>
        </p:txBody>
      </p:sp>
      <p:sp>
        <p:nvSpPr>
          <p:cNvPr id="39" name="Content Placeholder 38">
            <a:extLst>
              <a:ext uri="{FF2B5EF4-FFF2-40B4-BE49-F238E27FC236}">
                <a16:creationId xmlns:a16="http://schemas.microsoft.com/office/drawing/2014/main" id="{903AEA70-5110-B692-B10C-3D54657BE69D}"/>
              </a:ext>
            </a:extLst>
          </p:cNvPr>
          <p:cNvSpPr>
            <a:spLocks noGrp="1"/>
          </p:cNvSpPr>
          <p:nvPr>
            <p:ph sz="quarter" idx="12"/>
          </p:nvPr>
        </p:nvSpPr>
        <p:spPr>
          <a:xfrm>
            <a:off x="7740073" y="3952875"/>
            <a:ext cx="2689802" cy="675874"/>
          </a:xfrm>
        </p:spPr>
        <p:txBody>
          <a:bodyPr/>
          <a:lstStyle>
            <a:lvl1pPr marL="0" indent="0">
              <a:buNone/>
              <a:defRPr sz="1400" b="0">
                <a:latin typeface="Arial" panose="020B0604020202020204" pitchFamily="34" charset="0"/>
                <a:cs typeface="Arial" panose="020B0604020202020204" pitchFamily="34" charset="0"/>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9291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85F1-2411-B4E8-5BCE-45A3503C16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49CF9-B3D2-C60C-4820-333152F6F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5625B-BBC5-884F-E662-4774A7A1EEDB}"/>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5" name="Footer Placeholder 4">
            <a:extLst>
              <a:ext uri="{FF2B5EF4-FFF2-40B4-BE49-F238E27FC236}">
                <a16:creationId xmlns:a16="http://schemas.microsoft.com/office/drawing/2014/main" id="{729EA531-DA26-75BD-CBE7-DE188C1F8B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BCBD84-FE0E-6F97-456A-463561BA35C8}"/>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85725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DF06C-1418-5DFA-5216-998F32E00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4E51B-ED64-6F8C-AE99-D40D971B0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536A-3861-C903-354C-8B9529F15408}"/>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5" name="Footer Placeholder 4">
            <a:extLst>
              <a:ext uri="{FF2B5EF4-FFF2-40B4-BE49-F238E27FC236}">
                <a16:creationId xmlns:a16="http://schemas.microsoft.com/office/drawing/2014/main" id="{E410621C-11C3-88A5-BE57-F4BD10273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7E91-AA31-1E49-F113-35B7FF5CE901}"/>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282909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37F5-BD7A-A496-29EE-63D3559D4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59EDE-E853-AB59-D29B-CE3A97EF3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8896FA-45D3-E8D2-8AA8-7F09C8BAD2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F1F4E-A22E-20F6-DB7C-F53DBED00968}"/>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121905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54D8-7A91-AF00-C070-D15D4AA05EA5}"/>
              </a:ext>
            </a:extLst>
          </p:cNvPr>
          <p:cNvSpPr>
            <a:spLocks noGrp="1"/>
          </p:cNvSpPr>
          <p:nvPr>
            <p:ph type="title"/>
          </p:nvPr>
        </p:nvSpPr>
        <p:spPr>
          <a:xfrm>
            <a:off x="955675" y="690563"/>
            <a:ext cx="10515600" cy="2852737"/>
          </a:xfrm>
        </p:spPr>
        <p:txBody>
          <a:bodyPr anchor="b"/>
          <a:lstStyle>
            <a:lvl1pPr>
              <a:defRPr sz="6000">
                <a:solidFill>
                  <a:srgbClr val="552B2C"/>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4B3DC2-845E-193D-00E7-566A6D24F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89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032E-F2C1-BCBE-318E-F4E09E3A9BBB}"/>
              </a:ext>
            </a:extLst>
          </p:cNvPr>
          <p:cNvSpPr>
            <a:spLocks noGrp="1"/>
          </p:cNvSpPr>
          <p:nvPr>
            <p:ph type="title"/>
          </p:nvPr>
        </p:nvSpPr>
        <p:spPr/>
        <p:txBody>
          <a:bodyPr/>
          <a:lstStyle>
            <a:lvl1pPr>
              <a:defRPr>
                <a:solidFill>
                  <a:srgbClr val="47141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79FBF7-73A4-A6F8-61D1-022C5365FC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5CC659-95BB-28CF-70C7-5763E0E05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D1A2E9-80BE-8E40-E008-FA0B5A2D1CC1}"/>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6" name="Footer Placeholder 5">
            <a:extLst>
              <a:ext uri="{FF2B5EF4-FFF2-40B4-BE49-F238E27FC236}">
                <a16:creationId xmlns:a16="http://schemas.microsoft.com/office/drawing/2014/main" id="{95226973-C995-F127-2ADC-257BB46C78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FDA9C7-D485-6F1E-CAA7-59351421B121}"/>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104853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F89-E5D0-9DF0-2E51-12E7825EA06F}"/>
              </a:ext>
            </a:extLst>
          </p:cNvPr>
          <p:cNvSpPr>
            <a:spLocks noGrp="1"/>
          </p:cNvSpPr>
          <p:nvPr>
            <p:ph type="title"/>
          </p:nvPr>
        </p:nvSpPr>
        <p:spPr>
          <a:xfrm>
            <a:off x="839788" y="365125"/>
            <a:ext cx="10515600" cy="1325563"/>
          </a:xfrm>
        </p:spPr>
        <p:txBody>
          <a:bodyPr/>
          <a:lstStyle>
            <a:lvl1pPr>
              <a:defRPr>
                <a:solidFill>
                  <a:srgbClr val="4D121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E12540-B2A4-7420-797E-13CE207A3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DCA9E-BF6E-BB7F-067A-1E5EAEAC11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83CD0-F1ED-B4C9-024F-0155B76E8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179D84-E339-7074-3E05-C5F3C8A52A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A9E1F0-21B6-3BB9-AA5D-2089D6892347}"/>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8" name="Footer Placeholder 7">
            <a:extLst>
              <a:ext uri="{FF2B5EF4-FFF2-40B4-BE49-F238E27FC236}">
                <a16:creationId xmlns:a16="http://schemas.microsoft.com/office/drawing/2014/main" id="{020B2279-F493-4A20-4B8F-C159ED9092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B4F889-F61E-D7C4-9740-388580B4B135}"/>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272023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A19F-FECD-D23B-6C94-13FE67E76B7E}"/>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794C488B-AF09-1B46-9D5F-C660C9BEEDBF}"/>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191926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B697A-0F28-1B19-260C-633E7D03AEDC}"/>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3" name="Footer Placeholder 2">
            <a:extLst>
              <a:ext uri="{FF2B5EF4-FFF2-40B4-BE49-F238E27FC236}">
                <a16:creationId xmlns:a16="http://schemas.microsoft.com/office/drawing/2014/main" id="{FF1643F0-816B-1A9C-3AF6-D5E561CE3C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AB0AC6-0D76-9158-6010-F0901E8B968F}"/>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358536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0D17-0798-EA79-BE6C-FD12D4337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D2B2AB-66FF-3399-A937-71A884147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95AA8-A299-CE3F-A13D-CD006158C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68271-417B-3E30-797B-33CE78E9DDBF}"/>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6" name="Footer Placeholder 5">
            <a:extLst>
              <a:ext uri="{FF2B5EF4-FFF2-40B4-BE49-F238E27FC236}">
                <a16:creationId xmlns:a16="http://schemas.microsoft.com/office/drawing/2014/main" id="{B9907ADC-4966-22E3-4A82-2675AB31BA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A5D7CA-49A6-229F-C23A-94979C378AF7}"/>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110222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CC8D-8759-5A7E-A21E-1BA566D38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95FD04-8098-3292-B72D-EAABE9C5F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0B50D87-BCA0-D1EF-2B15-7ABAB71AB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38F5C-6EC4-3037-12C2-6373C139F227}"/>
              </a:ext>
            </a:extLst>
          </p:cNvPr>
          <p:cNvSpPr>
            <a:spLocks noGrp="1"/>
          </p:cNvSpPr>
          <p:nvPr>
            <p:ph type="dt" sz="half" idx="10"/>
          </p:nvPr>
        </p:nvSpPr>
        <p:spPr/>
        <p:txBody>
          <a:bodyPr/>
          <a:lstStyle/>
          <a:p>
            <a:fld id="{168910B8-F662-4D44-A0E7-74AF9FE94586}" type="datetimeFigureOut">
              <a:rPr lang="en-US" smtClean="0"/>
              <a:t>9/1/2023</a:t>
            </a:fld>
            <a:endParaRPr lang="en-US" dirty="0"/>
          </a:p>
        </p:txBody>
      </p:sp>
      <p:sp>
        <p:nvSpPr>
          <p:cNvPr id="6" name="Footer Placeholder 5">
            <a:extLst>
              <a:ext uri="{FF2B5EF4-FFF2-40B4-BE49-F238E27FC236}">
                <a16:creationId xmlns:a16="http://schemas.microsoft.com/office/drawing/2014/main" id="{ADF8A799-BB2A-C95F-4B40-EE6ACEB159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53FD99-062B-AD87-9209-0DF17F05756D}"/>
              </a:ext>
            </a:extLst>
          </p:cNvPr>
          <p:cNvSpPr>
            <a:spLocks noGrp="1"/>
          </p:cNvSpPr>
          <p:nvPr>
            <p:ph type="sldNum" sz="quarter" idx="12"/>
          </p:nvPr>
        </p:nvSpPr>
        <p:spPr/>
        <p:txBody>
          <a:bodyPr/>
          <a:lstStyle/>
          <a:p>
            <a:fld id="{C380E2F1-2DBC-458D-9078-C006E9832F38}" type="slidenum">
              <a:rPr lang="en-US" smtClean="0"/>
              <a:t>‹#›</a:t>
            </a:fld>
            <a:endParaRPr lang="en-US" dirty="0"/>
          </a:p>
        </p:txBody>
      </p:sp>
    </p:spTree>
    <p:extLst>
      <p:ext uri="{BB962C8B-B14F-4D97-AF65-F5344CB8AC3E}">
        <p14:creationId xmlns:p14="http://schemas.microsoft.com/office/powerpoint/2010/main" val="202764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1296F-1C17-EBA9-3F57-C184F6EA0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CEA25A-AF7A-B8C8-8F40-D3A572D60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9B60CF-4ED4-CC7D-E7A4-DBCBCFF887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910B8-F662-4D44-A0E7-74AF9FE94586}" type="datetimeFigureOut">
              <a:rPr lang="en-US" smtClean="0"/>
              <a:t>9/1/2023</a:t>
            </a:fld>
            <a:endParaRPr lang="en-US" dirty="0"/>
          </a:p>
        </p:txBody>
      </p:sp>
      <p:sp>
        <p:nvSpPr>
          <p:cNvPr id="5" name="Footer Placeholder 4">
            <a:extLst>
              <a:ext uri="{FF2B5EF4-FFF2-40B4-BE49-F238E27FC236}">
                <a16:creationId xmlns:a16="http://schemas.microsoft.com/office/drawing/2014/main" id="{98559E16-6762-CADA-7B24-3E1585961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A256E0-3021-776F-01E7-4D0398008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0E2F1-2DBC-458D-9078-C006E9832F38}" type="slidenum">
              <a:rPr lang="en-US" smtClean="0"/>
              <a:t>‹#›</a:t>
            </a:fld>
            <a:endParaRPr lang="en-US" dirty="0"/>
          </a:p>
        </p:txBody>
      </p:sp>
      <p:pic>
        <p:nvPicPr>
          <p:cNvPr id="10" name="Picture 9">
            <a:extLst>
              <a:ext uri="{FF2B5EF4-FFF2-40B4-BE49-F238E27FC236}">
                <a16:creationId xmlns:a16="http://schemas.microsoft.com/office/drawing/2014/main" id="{1AE5E0C9-3578-E319-56F8-568330CD5D6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19030"/>
            <a:ext cx="12192000" cy="838970"/>
          </a:xfrm>
          <a:prstGeom prst="rect">
            <a:avLst/>
          </a:prstGeom>
        </p:spPr>
      </p:pic>
      <p:sp>
        <p:nvSpPr>
          <p:cNvPr id="11" name="TextBox 10">
            <a:extLst>
              <a:ext uri="{FF2B5EF4-FFF2-40B4-BE49-F238E27FC236}">
                <a16:creationId xmlns:a16="http://schemas.microsoft.com/office/drawing/2014/main" id="{1031FA42-CE27-DC5B-8043-A72E14F99DE9}"/>
              </a:ext>
            </a:extLst>
          </p:cNvPr>
          <p:cNvSpPr txBox="1"/>
          <p:nvPr userDrawn="1"/>
        </p:nvSpPr>
        <p:spPr>
          <a:xfrm>
            <a:off x="466725" y="6091531"/>
            <a:ext cx="3571875"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445 Broad Hollow Road, Suite 205</a:t>
            </a:r>
          </a:p>
          <a:p>
            <a:r>
              <a:rPr lang="en-US" sz="1200" dirty="0">
                <a:latin typeface="Arial" panose="020B0604020202020204" pitchFamily="34" charset="0"/>
                <a:cs typeface="Arial" panose="020B0604020202020204" pitchFamily="34" charset="0"/>
              </a:rPr>
              <a:t>Melville, New York 11747</a:t>
            </a:r>
          </a:p>
          <a:p>
            <a:r>
              <a:rPr lang="en-US" sz="1200" b="1" dirty="0">
                <a:latin typeface="Arial" panose="020B0604020202020204" pitchFamily="34" charset="0"/>
                <a:cs typeface="Arial" panose="020B0604020202020204" pitchFamily="34" charset="0"/>
              </a:rPr>
              <a:t>631.777.2401</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17331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a:solidFill>
            <a:srgbClr val="481011"/>
          </a:solidFill>
          <a:latin typeface="Verdana Pro Cond SemiBold" panose="020B0706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ro Cond SemiBold" panose="020B0706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se@selawny.com"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E2DE4D-344F-3ADB-D04A-A6B4DD9ECE13}"/>
              </a:ext>
            </a:extLst>
          </p:cNvPr>
          <p:cNvSpPr>
            <a:spLocks noGrp="1"/>
          </p:cNvSpPr>
          <p:nvPr>
            <p:ph type="body" sz="quarter" idx="10"/>
          </p:nvPr>
        </p:nvSpPr>
        <p:spPr>
          <a:xfrm>
            <a:off x="2259033" y="1551510"/>
            <a:ext cx="5457825" cy="3077239"/>
          </a:xfrm>
        </p:spPr>
        <p:txBody>
          <a:bodyPr>
            <a:normAutofit/>
          </a:bodyPr>
          <a:lstStyle/>
          <a:p>
            <a:r>
              <a:rPr lang="en-US" sz="2600" dirty="0"/>
              <a:t>NEW YORK STATE WAGE TRANSPARENCY LAWS</a:t>
            </a:r>
          </a:p>
          <a:p>
            <a:r>
              <a:rPr lang="en-US" sz="2600" i="1" dirty="0"/>
              <a:t>WHAT YOU NEED TO COMPLY</a:t>
            </a:r>
          </a:p>
          <a:p>
            <a:br>
              <a:rPr lang="en-US" sz="2600" dirty="0"/>
            </a:br>
            <a:r>
              <a:rPr lang="en-US" sz="2000" dirty="0">
                <a:solidFill>
                  <a:schemeClr val="tx1"/>
                </a:solidFill>
                <a:latin typeface="Arial" panose="020B0604020202020204" pitchFamily="34" charset="0"/>
                <a:cs typeface="Arial" panose="020B0604020202020204" pitchFamily="34" charset="0"/>
              </a:rPr>
              <a:t>September 7, 2023</a:t>
            </a:r>
            <a:br>
              <a:rPr lang="en-US" sz="2000" dirty="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Presented to: </a:t>
            </a:r>
            <a:endParaRPr lang="en-US" sz="2600" dirty="0"/>
          </a:p>
        </p:txBody>
      </p:sp>
      <p:pic>
        <p:nvPicPr>
          <p:cNvPr id="8" name="Picture Placeholder 7">
            <a:extLst>
              <a:ext uri="{FF2B5EF4-FFF2-40B4-BE49-F238E27FC236}">
                <a16:creationId xmlns:a16="http://schemas.microsoft.com/office/drawing/2014/main" id="{A13FAC11-CC4D-EDCF-919D-7DA1B4DB439D}"/>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r="-3" b="8981"/>
          <a:stretch/>
        </p:blipFill>
        <p:spPr>
          <a:xfrm>
            <a:off x="7768936" y="1475630"/>
            <a:ext cx="2632075" cy="2395619"/>
          </a:xfrm>
          <a:noFill/>
        </p:spPr>
      </p:pic>
      <p:sp>
        <p:nvSpPr>
          <p:cNvPr id="6" name="Content Placeholder 5">
            <a:extLst>
              <a:ext uri="{FF2B5EF4-FFF2-40B4-BE49-F238E27FC236}">
                <a16:creationId xmlns:a16="http://schemas.microsoft.com/office/drawing/2014/main" id="{E32EBE07-EAE8-C32F-71CC-DE9D2A356772}"/>
              </a:ext>
            </a:extLst>
          </p:cNvPr>
          <p:cNvSpPr>
            <a:spLocks noGrp="1"/>
          </p:cNvSpPr>
          <p:nvPr>
            <p:ph sz="quarter" idx="12"/>
          </p:nvPr>
        </p:nvSpPr>
        <p:spPr>
          <a:xfrm>
            <a:off x="7740073" y="3952875"/>
            <a:ext cx="2689802" cy="675874"/>
          </a:xfrm>
        </p:spPr>
        <p:txBody>
          <a:bodyPr>
            <a:normAutofit/>
          </a:bodyPr>
          <a:lstStyle/>
          <a:p>
            <a:r>
              <a:rPr lang="en-US" sz="1300" dirty="0"/>
              <a:t>Jeffrey S. Ettenger, Esq., Member</a:t>
            </a:r>
            <a:br>
              <a:rPr lang="en-US" sz="1300" dirty="0"/>
            </a:br>
            <a:r>
              <a:rPr lang="en-US" sz="1300" dirty="0"/>
              <a:t>631-777-2401</a:t>
            </a:r>
            <a:br>
              <a:rPr lang="en-US" sz="1300" dirty="0"/>
            </a:br>
            <a:r>
              <a:rPr lang="en-US" sz="1300" dirty="0"/>
              <a:t>JSE@selawny.com </a:t>
            </a:r>
          </a:p>
          <a:p>
            <a:endParaRPr lang="en-US" sz="1300" dirty="0"/>
          </a:p>
        </p:txBody>
      </p:sp>
      <p:pic>
        <p:nvPicPr>
          <p:cNvPr id="3" name="Picture 2">
            <a:extLst>
              <a:ext uri="{FF2B5EF4-FFF2-40B4-BE49-F238E27FC236}">
                <a16:creationId xmlns:a16="http://schemas.microsoft.com/office/drawing/2014/main" id="{66057AA8-63E8-2689-6547-FBF72BE4F8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0114" y="3871249"/>
            <a:ext cx="2149784" cy="473575"/>
          </a:xfrm>
          <a:prstGeom prst="rect">
            <a:avLst/>
          </a:prstGeom>
        </p:spPr>
      </p:pic>
    </p:spTree>
    <p:extLst>
      <p:ext uri="{BB962C8B-B14F-4D97-AF65-F5344CB8AC3E}">
        <p14:creationId xmlns:p14="http://schemas.microsoft.com/office/powerpoint/2010/main" val="264996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DE3D-9A4C-0DC7-AF71-3232AD51A0A7}"/>
              </a:ext>
            </a:extLst>
          </p:cNvPr>
          <p:cNvSpPr>
            <a:spLocks noGrp="1"/>
          </p:cNvSpPr>
          <p:nvPr>
            <p:ph type="title"/>
          </p:nvPr>
        </p:nvSpPr>
        <p:spPr>
          <a:xfrm>
            <a:off x="839788" y="457200"/>
            <a:ext cx="9675812" cy="895350"/>
          </a:xfrm>
        </p:spPr>
        <p:txBody>
          <a:bodyPr>
            <a:normAutofit/>
          </a:bodyPr>
          <a:lstStyle/>
          <a:p>
            <a:r>
              <a:rPr lang="en-US" sz="3600" dirty="0"/>
              <a:t>ANY QUESTIONS?</a:t>
            </a:r>
          </a:p>
        </p:txBody>
      </p:sp>
      <p:pic>
        <p:nvPicPr>
          <p:cNvPr id="6" name="Picture Placeholder 5">
            <a:extLst>
              <a:ext uri="{FF2B5EF4-FFF2-40B4-BE49-F238E27FC236}">
                <a16:creationId xmlns:a16="http://schemas.microsoft.com/office/drawing/2014/main" id="{466B4B5E-1121-4D95-2B2F-FA37FA4DC64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29" b="2429"/>
          <a:stretch/>
        </p:blipFill>
        <p:spPr>
          <a:xfrm>
            <a:off x="5748280" y="3092351"/>
            <a:ext cx="3343393" cy="2124075"/>
          </a:xfrm>
          <a:ln>
            <a:solidFill>
              <a:srgbClr val="481011"/>
            </a:solidFill>
          </a:ln>
        </p:spPr>
      </p:pic>
      <p:sp>
        <p:nvSpPr>
          <p:cNvPr id="4" name="Text Placeholder 3">
            <a:extLst>
              <a:ext uri="{FF2B5EF4-FFF2-40B4-BE49-F238E27FC236}">
                <a16:creationId xmlns:a16="http://schemas.microsoft.com/office/drawing/2014/main" id="{31BAFA28-DFBD-CC81-4AC1-C59E888B9B40}"/>
              </a:ext>
            </a:extLst>
          </p:cNvPr>
          <p:cNvSpPr>
            <a:spLocks noGrp="1"/>
          </p:cNvSpPr>
          <p:nvPr>
            <p:ph type="body" sz="half" idx="2"/>
          </p:nvPr>
        </p:nvSpPr>
        <p:spPr>
          <a:xfrm>
            <a:off x="839788" y="2057400"/>
            <a:ext cx="3932237" cy="2944906"/>
          </a:xfrm>
        </p:spPr>
        <p:txBody>
          <a:bodyPr/>
          <a:lstStyle/>
          <a:p>
            <a:endParaRPr lang="en-US" dirty="0"/>
          </a:p>
          <a:p>
            <a:r>
              <a:rPr lang="en-US" dirty="0"/>
              <a:t>Jeffrey S. Ettenger, Esq.</a:t>
            </a:r>
            <a:br>
              <a:rPr lang="en-US" dirty="0"/>
            </a:br>
            <a:r>
              <a:rPr lang="en-US" dirty="0">
                <a:latin typeface="Verdana Pro Cond" panose="020B0606030504040204" pitchFamily="34" charset="0"/>
              </a:rPr>
              <a:t>Member</a:t>
            </a:r>
            <a:br>
              <a:rPr lang="en-US" dirty="0">
                <a:latin typeface="Verdana Pro Cond" panose="020B0606030504040204" pitchFamily="34" charset="0"/>
              </a:rPr>
            </a:br>
            <a:r>
              <a:rPr lang="en-US" dirty="0">
                <a:latin typeface="Verdana Pro Cond" panose="020B0606030504040204" pitchFamily="34" charset="0"/>
              </a:rPr>
              <a:t>Schwartz Ettenger, PLLC</a:t>
            </a:r>
            <a:br>
              <a:rPr lang="en-US" dirty="0">
                <a:latin typeface="Verdana Pro Cond" panose="020B0606030504040204" pitchFamily="34" charset="0"/>
              </a:rPr>
            </a:br>
            <a:r>
              <a:rPr lang="en-US" dirty="0">
                <a:latin typeface="Verdana Pro Cond" panose="020B0606030504040204" pitchFamily="34" charset="0"/>
                <a:hlinkClick r:id="rId3"/>
              </a:rPr>
              <a:t>jse@selawny.com</a:t>
            </a:r>
            <a:br>
              <a:rPr lang="en-US" dirty="0">
                <a:latin typeface="Verdana Pro Cond" panose="020B0606030504040204" pitchFamily="34" charset="0"/>
              </a:rPr>
            </a:br>
            <a:r>
              <a:rPr lang="en-US" dirty="0">
                <a:latin typeface="Verdana Pro Cond" panose="020B0606030504040204" pitchFamily="34" charset="0"/>
              </a:rPr>
              <a:t>631-777-2401 x 22</a:t>
            </a:r>
          </a:p>
        </p:txBody>
      </p:sp>
      <p:sp>
        <p:nvSpPr>
          <p:cNvPr id="8" name="TextBox 7">
            <a:extLst>
              <a:ext uri="{FF2B5EF4-FFF2-40B4-BE49-F238E27FC236}">
                <a16:creationId xmlns:a16="http://schemas.microsoft.com/office/drawing/2014/main" id="{48E3E92C-E285-DB1C-29AE-6F06E0353987}"/>
              </a:ext>
            </a:extLst>
          </p:cNvPr>
          <p:cNvSpPr txBox="1"/>
          <p:nvPr/>
        </p:nvSpPr>
        <p:spPr>
          <a:xfrm>
            <a:off x="5691188" y="457200"/>
            <a:ext cx="6096000" cy="2308324"/>
          </a:xfrm>
          <a:prstGeom prst="rect">
            <a:avLst/>
          </a:prstGeom>
          <a:noFill/>
        </p:spPr>
        <p:txBody>
          <a:bodyPr wrap="square">
            <a:spAutoFit/>
          </a:bodyPr>
          <a:lstStyle/>
          <a:p>
            <a:pPr algn="just"/>
            <a:r>
              <a:rPr lang="en-US" sz="1600" b="1" i="0" dirty="0">
                <a:effectLst/>
                <a:latin typeface="Verdana Pro Cond" panose="020B0606030504040204" pitchFamily="34" charset="0"/>
              </a:rPr>
              <a:t>Schwartz Ettenger, PLLC</a:t>
            </a:r>
            <a:r>
              <a:rPr lang="en-US" sz="1600" b="0" i="0" dirty="0">
                <a:effectLst/>
                <a:latin typeface="Verdana Pro Cond" panose="020B0606030504040204" pitchFamily="34" charset="0"/>
              </a:rPr>
              <a:t> is a premier boutique </a:t>
            </a:r>
            <a:r>
              <a:rPr lang="en-US" sz="1600" b="1" i="0" dirty="0">
                <a:effectLst/>
                <a:latin typeface="Verdana Pro Cond" panose="020B0606030504040204" pitchFamily="34" charset="0"/>
              </a:rPr>
              <a:t>Law Firm located in Melville, New York</a:t>
            </a:r>
            <a:r>
              <a:rPr lang="en-US" sz="1600" b="0" i="0" dirty="0">
                <a:effectLst/>
                <a:latin typeface="Verdana Pro Cond" panose="020B0606030504040204" pitchFamily="34" charset="0"/>
              </a:rPr>
              <a:t> focusing in the areas of </a:t>
            </a:r>
            <a:r>
              <a:rPr lang="en-US" sz="1600" b="1" i="0" dirty="0">
                <a:effectLst/>
                <a:latin typeface="Verdana Pro Cond" panose="020B0606030504040204" pitchFamily="34" charset="0"/>
              </a:rPr>
              <a:t>Business and Corporate matters, Commercial Litigation, Real Estate Transactions, Employment Law, and Wills, Trusts and Estates matters</a:t>
            </a:r>
            <a:r>
              <a:rPr lang="en-US" sz="1600" b="0" i="0" dirty="0">
                <a:effectLst/>
                <a:latin typeface="Verdana Pro Cond" panose="020B0606030504040204" pitchFamily="34" charset="0"/>
              </a:rPr>
              <a:t>. Our attorneys provide solutions to your legal challenges and/or concerns. This is accomplished through a thorough understanding of law, meticulous attention to detail, and unparalleled personal service. At Schwartz Ettenger, our clients think of us ad Deal Makers, not Deal Breakers.</a:t>
            </a:r>
            <a:endParaRPr lang="en-US" sz="1600" dirty="0">
              <a:latin typeface="Verdana Pro Cond" panose="020B0606030504040204" pitchFamily="34" charset="0"/>
            </a:endParaRPr>
          </a:p>
        </p:txBody>
      </p:sp>
      <p:sp>
        <p:nvSpPr>
          <p:cNvPr id="10" name="TextBox 9">
            <a:extLst>
              <a:ext uri="{FF2B5EF4-FFF2-40B4-BE49-F238E27FC236}">
                <a16:creationId xmlns:a16="http://schemas.microsoft.com/office/drawing/2014/main" id="{BE8F9F6A-2671-1DC6-3A1D-5B8D5FD5DD91}"/>
              </a:ext>
            </a:extLst>
          </p:cNvPr>
          <p:cNvSpPr txBox="1"/>
          <p:nvPr/>
        </p:nvSpPr>
        <p:spPr>
          <a:xfrm>
            <a:off x="9120248" y="3092351"/>
            <a:ext cx="2995552" cy="1569660"/>
          </a:xfrm>
          <a:prstGeom prst="rect">
            <a:avLst/>
          </a:prstGeom>
          <a:noFill/>
        </p:spPr>
        <p:txBody>
          <a:bodyPr wrap="square">
            <a:spAutoFit/>
          </a:bodyPr>
          <a:lstStyle/>
          <a:p>
            <a:pPr algn="l"/>
            <a:r>
              <a:rPr lang="en-US" b="1" dirty="0">
                <a:solidFill>
                  <a:srgbClr val="000000"/>
                </a:solidFill>
                <a:effectLst/>
                <a:latin typeface="Verdana Pro Cond" panose="020B0606030504040204" pitchFamily="34" charset="0"/>
                <a:cs typeface="Arial" panose="020B0604020202020204" pitchFamily="34" charset="0"/>
              </a:rPr>
              <a:t>Our Team </a:t>
            </a:r>
            <a:r>
              <a:rPr lang="en-US" dirty="0">
                <a:solidFill>
                  <a:srgbClr val="000000"/>
                </a:solidFill>
                <a:effectLst/>
                <a:latin typeface="Verdana Pro Cond" panose="020B0606030504040204" pitchFamily="34" charset="0"/>
                <a:cs typeface="Arial" panose="020B0604020202020204" pitchFamily="34" charset="0"/>
              </a:rPr>
              <a:t>(left to right):</a:t>
            </a:r>
          </a:p>
          <a:p>
            <a:pPr algn="l"/>
            <a:endParaRPr lang="en-US" b="1" dirty="0">
              <a:solidFill>
                <a:srgbClr val="000000"/>
              </a:solidFill>
              <a:latin typeface="Verdana Pro Cond" panose="020B0606030504040204" pitchFamily="34" charset="0"/>
              <a:cs typeface="Arial" panose="020B0604020202020204" pitchFamily="34" charset="0"/>
            </a:endParaRPr>
          </a:p>
          <a:p>
            <a:pPr algn="l"/>
            <a:r>
              <a:rPr lang="en-US" sz="1200" dirty="0">
                <a:solidFill>
                  <a:srgbClr val="000000"/>
                </a:solidFill>
                <a:effectLst/>
                <a:latin typeface="Verdana Pro Cond" panose="020B0606030504040204" pitchFamily="34" charset="0"/>
                <a:cs typeface="Arial" panose="020B0604020202020204" pitchFamily="34" charset="0"/>
              </a:rPr>
              <a:t>Marci Goldfarb, Esq., </a:t>
            </a:r>
            <a:r>
              <a:rPr lang="en-US" sz="1200" i="1" dirty="0">
                <a:solidFill>
                  <a:srgbClr val="000000"/>
                </a:solidFill>
                <a:effectLst/>
                <a:latin typeface="Verdana Pro Cond" panose="020B0606030504040204" pitchFamily="34" charset="0"/>
                <a:cs typeface="Arial" panose="020B0604020202020204" pitchFamily="34" charset="0"/>
              </a:rPr>
              <a:t>Senior Counsel</a:t>
            </a:r>
          </a:p>
          <a:p>
            <a:pPr algn="l"/>
            <a:r>
              <a:rPr lang="en-US" sz="1200" dirty="0">
                <a:solidFill>
                  <a:srgbClr val="000000"/>
                </a:solidFill>
                <a:latin typeface="Verdana Pro Cond" panose="020B0606030504040204" pitchFamily="34" charset="0"/>
                <a:cs typeface="Arial" panose="020B0604020202020204" pitchFamily="34" charset="0"/>
              </a:rPr>
              <a:t>Lee A. Schwartz, Esq., </a:t>
            </a:r>
            <a:r>
              <a:rPr lang="en-US" sz="1200" i="1" dirty="0">
                <a:solidFill>
                  <a:srgbClr val="000000"/>
                </a:solidFill>
                <a:latin typeface="Verdana Pro Cond" panose="020B0606030504040204" pitchFamily="34" charset="0"/>
                <a:cs typeface="Arial" panose="020B0604020202020204" pitchFamily="34" charset="0"/>
              </a:rPr>
              <a:t>Founding Member</a:t>
            </a:r>
          </a:p>
          <a:p>
            <a:pPr algn="l"/>
            <a:r>
              <a:rPr lang="en-US" sz="1200" dirty="0">
                <a:solidFill>
                  <a:srgbClr val="000000"/>
                </a:solidFill>
                <a:effectLst/>
                <a:latin typeface="Verdana Pro Cond" panose="020B0606030504040204" pitchFamily="34" charset="0"/>
                <a:cs typeface="Arial" panose="020B0604020202020204" pitchFamily="34" charset="0"/>
              </a:rPr>
              <a:t>Jeffrey Ettenger, Es</a:t>
            </a:r>
            <a:r>
              <a:rPr lang="en-US" sz="1200" dirty="0">
                <a:solidFill>
                  <a:srgbClr val="000000"/>
                </a:solidFill>
                <a:latin typeface="Verdana Pro Cond" panose="020B0606030504040204" pitchFamily="34" charset="0"/>
                <a:cs typeface="Arial" panose="020B0604020202020204" pitchFamily="34" charset="0"/>
              </a:rPr>
              <a:t>q., </a:t>
            </a:r>
            <a:r>
              <a:rPr lang="en-US" sz="1200" i="1" dirty="0">
                <a:solidFill>
                  <a:srgbClr val="000000"/>
                </a:solidFill>
                <a:latin typeface="Verdana Pro Cond" panose="020B0606030504040204" pitchFamily="34" charset="0"/>
                <a:cs typeface="Arial" panose="020B0604020202020204" pitchFamily="34" charset="0"/>
              </a:rPr>
              <a:t>Member</a:t>
            </a:r>
          </a:p>
          <a:p>
            <a:pPr algn="l"/>
            <a:r>
              <a:rPr lang="en-US" sz="1200" dirty="0">
                <a:solidFill>
                  <a:srgbClr val="000000"/>
                </a:solidFill>
                <a:latin typeface="Verdana Pro Cond" panose="020B0606030504040204" pitchFamily="34" charset="0"/>
                <a:cs typeface="Arial" panose="020B0604020202020204" pitchFamily="34" charset="0"/>
              </a:rPr>
              <a:t>Ron Rolleri, Esq., </a:t>
            </a:r>
            <a:r>
              <a:rPr lang="en-US" sz="1200" i="1" dirty="0">
                <a:solidFill>
                  <a:srgbClr val="000000"/>
                </a:solidFill>
                <a:latin typeface="Verdana Pro Cond" panose="020B0606030504040204" pitchFamily="34" charset="0"/>
                <a:cs typeface="Arial" panose="020B0604020202020204" pitchFamily="34" charset="0"/>
              </a:rPr>
              <a:t>Senior Counsel</a:t>
            </a:r>
          </a:p>
          <a:p>
            <a:pPr algn="l"/>
            <a:r>
              <a:rPr lang="en-US" sz="1000" dirty="0">
                <a:solidFill>
                  <a:srgbClr val="000000"/>
                </a:solidFill>
                <a:effectLst/>
                <a:latin typeface="Verdana Pro Cond" panose="020B0606030504040204" pitchFamily="34" charset="0"/>
                <a:cs typeface="Arial" panose="020B0604020202020204" pitchFamily="34" charset="0"/>
              </a:rPr>
              <a:t>(not pictured)</a:t>
            </a:r>
          </a:p>
        </p:txBody>
      </p:sp>
    </p:spTree>
    <p:extLst>
      <p:ext uri="{BB962C8B-B14F-4D97-AF65-F5344CB8AC3E}">
        <p14:creationId xmlns:p14="http://schemas.microsoft.com/office/powerpoint/2010/main" val="264770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86F6-77A6-3791-8FAA-9B026032B836}"/>
              </a:ext>
            </a:extLst>
          </p:cNvPr>
          <p:cNvSpPr>
            <a:spLocks noGrp="1"/>
          </p:cNvSpPr>
          <p:nvPr>
            <p:ph type="title"/>
          </p:nvPr>
        </p:nvSpPr>
        <p:spPr/>
        <p:txBody>
          <a:bodyPr/>
          <a:lstStyle/>
          <a:p>
            <a:r>
              <a:rPr lang="en-US" cap="all" dirty="0">
                <a:solidFill>
                  <a:srgbClr val="4F1414"/>
                </a:solidFill>
              </a:rPr>
              <a:t>Schwartz Ettenger, PLLC – Disclaimer</a:t>
            </a:r>
            <a:r>
              <a:rPr lang="en-US" dirty="0">
                <a:solidFill>
                  <a:srgbClr val="FF0000"/>
                </a:solidFill>
              </a:rPr>
              <a:t>	</a:t>
            </a:r>
          </a:p>
        </p:txBody>
      </p:sp>
      <p:sp>
        <p:nvSpPr>
          <p:cNvPr id="3" name="Content Placeholder 2">
            <a:extLst>
              <a:ext uri="{FF2B5EF4-FFF2-40B4-BE49-F238E27FC236}">
                <a16:creationId xmlns:a16="http://schemas.microsoft.com/office/drawing/2014/main" id="{24B0C8F5-8E1B-6041-0ED7-EDC0DF88EC1F}"/>
              </a:ext>
            </a:extLst>
          </p:cNvPr>
          <p:cNvSpPr>
            <a:spLocks noGrp="1"/>
          </p:cNvSpPr>
          <p:nvPr>
            <p:ph idx="1"/>
          </p:nvPr>
        </p:nvSpPr>
        <p:spPr/>
        <p:txBody>
          <a:bodyPr/>
          <a:lstStyle/>
          <a:p>
            <a:pPr algn="just"/>
            <a:r>
              <a:rPr lang="en-US" dirty="0"/>
              <a:t>Disclaimer: Attorney Advertising - Hiring of a lawyer is an important decision that should not be based solely upon advertisements. Before you decide, ask us to send you free information about our qualifications and experience. This presentation is designed for general information only.</a:t>
            </a:r>
          </a:p>
          <a:p>
            <a:pPr algn="just"/>
            <a:r>
              <a:rPr lang="en-US" dirty="0"/>
              <a:t>The information presented here should not be construed to be formal legal advice nor the formation of a lawyer/client relationship.</a:t>
            </a:r>
          </a:p>
        </p:txBody>
      </p:sp>
    </p:spTree>
    <p:extLst>
      <p:ext uri="{BB962C8B-B14F-4D97-AF65-F5344CB8AC3E}">
        <p14:creationId xmlns:p14="http://schemas.microsoft.com/office/powerpoint/2010/main" val="11639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EEC7-48AF-DCB8-E763-626EC700F18D}"/>
              </a:ext>
            </a:extLst>
          </p:cNvPr>
          <p:cNvSpPr>
            <a:spLocks noGrp="1"/>
          </p:cNvSpPr>
          <p:nvPr>
            <p:ph type="title"/>
          </p:nvPr>
        </p:nvSpPr>
        <p:spPr/>
        <p:txBody>
          <a:bodyPr/>
          <a:lstStyle/>
          <a:p>
            <a:r>
              <a:rPr lang="en-US" dirty="0"/>
              <a:t>WHAT IS THE WAGE TRANSPARENCY LAW?</a:t>
            </a:r>
          </a:p>
        </p:txBody>
      </p:sp>
      <p:sp>
        <p:nvSpPr>
          <p:cNvPr id="3" name="Content Placeholder 2">
            <a:extLst>
              <a:ext uri="{FF2B5EF4-FFF2-40B4-BE49-F238E27FC236}">
                <a16:creationId xmlns:a16="http://schemas.microsoft.com/office/drawing/2014/main" id="{7238119F-60E6-2E3E-092A-7E817BA5AACD}"/>
              </a:ext>
            </a:extLst>
          </p:cNvPr>
          <p:cNvSpPr>
            <a:spLocks noGrp="1"/>
          </p:cNvSpPr>
          <p:nvPr>
            <p:ph idx="1"/>
          </p:nvPr>
        </p:nvSpPr>
        <p:spPr/>
        <p:txBody>
          <a:bodyPr/>
          <a:lstStyle/>
          <a:p>
            <a:pPr algn="just"/>
            <a:r>
              <a:rPr lang="en-US" b="1" dirty="0"/>
              <a:t>As of September 2023, New York State employers are required to comply with this law;</a:t>
            </a:r>
          </a:p>
          <a:p>
            <a:pPr algn="just"/>
            <a:r>
              <a:rPr lang="en-US" b="1" dirty="0"/>
              <a:t>Employers are required to disclose the compensation range, job promotion or transfer opportunity in any advertisement for the job;</a:t>
            </a:r>
          </a:p>
          <a:p>
            <a:pPr algn="just"/>
            <a:r>
              <a:rPr lang="en-US" b="1" dirty="0"/>
              <a:t>Employers also must provide a detailed job description in these advertisements;</a:t>
            </a:r>
          </a:p>
          <a:p>
            <a:pPr algn="just"/>
            <a:r>
              <a:rPr lang="en-US" b="1" dirty="0"/>
              <a:t>The description must include a minimum or maximum hourly rate of pay or annual compensation;</a:t>
            </a:r>
            <a:endParaRPr lang="en-US" dirty="0"/>
          </a:p>
        </p:txBody>
      </p:sp>
    </p:spTree>
    <p:extLst>
      <p:ext uri="{BB962C8B-B14F-4D97-AF65-F5344CB8AC3E}">
        <p14:creationId xmlns:p14="http://schemas.microsoft.com/office/powerpoint/2010/main" val="28625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EEC7-48AF-DCB8-E763-626EC700F18D}"/>
              </a:ext>
            </a:extLst>
          </p:cNvPr>
          <p:cNvSpPr>
            <a:spLocks noGrp="1"/>
          </p:cNvSpPr>
          <p:nvPr>
            <p:ph type="title"/>
          </p:nvPr>
        </p:nvSpPr>
        <p:spPr/>
        <p:txBody>
          <a:bodyPr/>
          <a:lstStyle/>
          <a:p>
            <a:r>
              <a:rPr lang="en-US" dirty="0"/>
              <a:t>WHO DOES IT APPLY TO AND WHAT IS REQUIRED?	</a:t>
            </a:r>
          </a:p>
        </p:txBody>
      </p:sp>
      <p:sp>
        <p:nvSpPr>
          <p:cNvPr id="3" name="Content Placeholder 2">
            <a:extLst>
              <a:ext uri="{FF2B5EF4-FFF2-40B4-BE49-F238E27FC236}">
                <a16:creationId xmlns:a16="http://schemas.microsoft.com/office/drawing/2014/main" id="{7238119F-60E6-2E3E-092A-7E817BA5AACD}"/>
              </a:ext>
            </a:extLst>
          </p:cNvPr>
          <p:cNvSpPr>
            <a:spLocks noGrp="1"/>
          </p:cNvSpPr>
          <p:nvPr>
            <p:ph idx="1"/>
          </p:nvPr>
        </p:nvSpPr>
        <p:spPr>
          <a:xfrm>
            <a:off x="838200" y="1579593"/>
            <a:ext cx="10515600" cy="4351338"/>
          </a:xfrm>
        </p:spPr>
        <p:txBody>
          <a:bodyPr/>
          <a:lstStyle/>
          <a:p>
            <a:pPr algn="just"/>
            <a:r>
              <a:rPr lang="en-US" dirty="0"/>
              <a:t>Only employers with 4 our more employees are responsible for compliance;</a:t>
            </a:r>
          </a:p>
          <a:p>
            <a:pPr algn="just"/>
            <a:r>
              <a:rPr lang="en-US" dirty="0"/>
              <a:t>Temporary help firms are exempt;</a:t>
            </a:r>
          </a:p>
          <a:p>
            <a:pPr algn="just"/>
            <a:r>
              <a:rPr lang="en-US" dirty="0"/>
              <a:t>Employers are required to keep records that show history of compensation ranges for each job opportunity and the job description for the position;</a:t>
            </a:r>
          </a:p>
          <a:p>
            <a:pPr algn="just"/>
            <a:r>
              <a:rPr lang="en-US" dirty="0"/>
              <a:t>For commission-based positions, the employer must have a general statement that the position is commission based.  No further specifics are required.</a:t>
            </a:r>
          </a:p>
        </p:txBody>
      </p:sp>
    </p:spTree>
    <p:extLst>
      <p:ext uri="{BB962C8B-B14F-4D97-AF65-F5344CB8AC3E}">
        <p14:creationId xmlns:p14="http://schemas.microsoft.com/office/powerpoint/2010/main" val="266786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092FFFE-505D-CD7D-67A8-3C3B9830DB48}"/>
              </a:ext>
            </a:extLst>
          </p:cNvPr>
          <p:cNvSpPr>
            <a:spLocks noGrp="1"/>
          </p:cNvSpPr>
          <p:nvPr>
            <p:ph type="title"/>
          </p:nvPr>
        </p:nvSpPr>
        <p:spPr/>
        <p:txBody>
          <a:bodyPr/>
          <a:lstStyle/>
          <a:p>
            <a:r>
              <a:rPr lang="en-US" dirty="0"/>
              <a:t>HOW BROAD IS THE STATUTE?</a:t>
            </a:r>
          </a:p>
        </p:txBody>
      </p:sp>
      <p:sp>
        <p:nvSpPr>
          <p:cNvPr id="12" name="Content Placeholder 11">
            <a:extLst>
              <a:ext uri="{FF2B5EF4-FFF2-40B4-BE49-F238E27FC236}">
                <a16:creationId xmlns:a16="http://schemas.microsoft.com/office/drawing/2014/main" id="{70C8784C-680E-9D98-914F-2B8FD57CA5F9}"/>
              </a:ext>
            </a:extLst>
          </p:cNvPr>
          <p:cNvSpPr>
            <a:spLocks noGrp="1"/>
          </p:cNvSpPr>
          <p:nvPr>
            <p:ph idx="1"/>
          </p:nvPr>
        </p:nvSpPr>
        <p:spPr/>
        <p:txBody>
          <a:bodyPr>
            <a:normAutofit/>
          </a:bodyPr>
          <a:lstStyle/>
          <a:p>
            <a:pPr algn="just"/>
            <a:r>
              <a:rPr lang="en-US" dirty="0"/>
              <a:t>The Statute applies to all employers that reside in the State, where work is performed in the State or where its employees are based;</a:t>
            </a:r>
          </a:p>
          <a:p>
            <a:pPr algn="just"/>
            <a:r>
              <a:rPr lang="en-US" dirty="0"/>
              <a:t>The law appears to apply to remote workers, as the Statute states that it applies to any work that can or will be performed in New York State;</a:t>
            </a:r>
          </a:p>
          <a:p>
            <a:pPr algn="just"/>
            <a:r>
              <a:rPr lang="en-US" dirty="0"/>
              <a:t>Like all new laws, until the State, DOL or other agencies audit employers or bring actions, the scope of inquiry is wholly uncertain.</a:t>
            </a:r>
          </a:p>
          <a:p>
            <a:pPr marL="0" indent="0" algn="just">
              <a:buNone/>
            </a:pPr>
            <a:endParaRPr lang="en-US" dirty="0"/>
          </a:p>
        </p:txBody>
      </p:sp>
    </p:spTree>
    <p:extLst>
      <p:ext uri="{BB962C8B-B14F-4D97-AF65-F5344CB8AC3E}">
        <p14:creationId xmlns:p14="http://schemas.microsoft.com/office/powerpoint/2010/main" val="38390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5A1A-FA49-4AFB-C97E-AF6376A5F261}"/>
              </a:ext>
            </a:extLst>
          </p:cNvPr>
          <p:cNvSpPr>
            <a:spLocks noGrp="1"/>
          </p:cNvSpPr>
          <p:nvPr>
            <p:ph type="title"/>
          </p:nvPr>
        </p:nvSpPr>
        <p:spPr/>
        <p:txBody>
          <a:bodyPr/>
          <a:lstStyle/>
          <a:p>
            <a:r>
              <a:rPr lang="en-US" cap="all" dirty="0"/>
              <a:t>Penalties for non-compliance</a:t>
            </a:r>
          </a:p>
        </p:txBody>
      </p:sp>
      <p:sp>
        <p:nvSpPr>
          <p:cNvPr id="3" name="Content Placeholder 2">
            <a:extLst>
              <a:ext uri="{FF2B5EF4-FFF2-40B4-BE49-F238E27FC236}">
                <a16:creationId xmlns:a16="http://schemas.microsoft.com/office/drawing/2014/main" id="{6308E18B-7AA9-8289-2C56-A60FF05BBBDD}"/>
              </a:ext>
            </a:extLst>
          </p:cNvPr>
          <p:cNvSpPr>
            <a:spLocks noGrp="1"/>
          </p:cNvSpPr>
          <p:nvPr>
            <p:ph idx="1"/>
          </p:nvPr>
        </p:nvSpPr>
        <p:spPr/>
        <p:txBody>
          <a:bodyPr>
            <a:normAutofit fontScale="92500" lnSpcReduction="10000"/>
          </a:bodyPr>
          <a:lstStyle/>
          <a:p>
            <a:r>
              <a:rPr lang="en-US" dirty="0"/>
              <a:t>The law states that employers can face civil fines up to $3,000 per violation;</a:t>
            </a:r>
          </a:p>
          <a:p>
            <a:r>
              <a:rPr lang="en-US" dirty="0"/>
              <a:t>The amount of the penalty is based on the size of the employer, their efforts to act in good faith, history of the violations and the gravity of the violation;</a:t>
            </a:r>
          </a:p>
          <a:p>
            <a:r>
              <a:rPr lang="en-US" dirty="0"/>
              <a:t>Claims can be made with the Department of Labor.  There is no right to a private cause of action;</a:t>
            </a:r>
          </a:p>
          <a:p>
            <a:r>
              <a:rPr lang="en-US" dirty="0"/>
              <a:t>The DOL is tasked with creating rules and regulations regarding how to implement the law, which of course they have yet to do;</a:t>
            </a:r>
          </a:p>
          <a:p>
            <a:r>
              <a:rPr lang="en-US" dirty="0"/>
              <a:t>Employers cannot retaliate against employees for complaints regarding violations of this law.</a:t>
            </a:r>
          </a:p>
          <a:p>
            <a:pPr marL="0" indent="0">
              <a:buNone/>
            </a:pPr>
            <a:endParaRPr lang="en-US" dirty="0"/>
          </a:p>
        </p:txBody>
      </p:sp>
    </p:spTree>
    <p:extLst>
      <p:ext uri="{BB962C8B-B14F-4D97-AF65-F5344CB8AC3E}">
        <p14:creationId xmlns:p14="http://schemas.microsoft.com/office/powerpoint/2010/main" val="241466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F356-0E53-9B0E-C9EF-4AA391B28957}"/>
              </a:ext>
            </a:extLst>
          </p:cNvPr>
          <p:cNvSpPr>
            <a:spLocks noGrp="1"/>
          </p:cNvSpPr>
          <p:nvPr>
            <p:ph type="title"/>
          </p:nvPr>
        </p:nvSpPr>
        <p:spPr/>
        <p:txBody>
          <a:bodyPr/>
          <a:lstStyle/>
          <a:p>
            <a:r>
              <a:rPr lang="en-US" dirty="0"/>
              <a:t>BEST PRACTICES FOR COMPLIANCE:</a:t>
            </a:r>
          </a:p>
        </p:txBody>
      </p:sp>
      <p:sp>
        <p:nvSpPr>
          <p:cNvPr id="3" name="Content Placeholder 2">
            <a:extLst>
              <a:ext uri="{FF2B5EF4-FFF2-40B4-BE49-F238E27FC236}">
                <a16:creationId xmlns:a16="http://schemas.microsoft.com/office/drawing/2014/main" id="{58817D65-E267-F1EB-B55C-5A8EEE9160D9}"/>
              </a:ext>
            </a:extLst>
          </p:cNvPr>
          <p:cNvSpPr>
            <a:spLocks noGrp="1"/>
          </p:cNvSpPr>
          <p:nvPr>
            <p:ph idx="1"/>
          </p:nvPr>
        </p:nvSpPr>
        <p:spPr>
          <a:xfrm>
            <a:off x="735650" y="1517977"/>
            <a:ext cx="10515600" cy="4351338"/>
          </a:xfrm>
        </p:spPr>
        <p:txBody>
          <a:bodyPr>
            <a:normAutofit fontScale="92500" lnSpcReduction="10000"/>
          </a:bodyPr>
          <a:lstStyle/>
          <a:p>
            <a:pPr marL="514350" indent="-514350" algn="just">
              <a:buFont typeface="+mj-lt"/>
              <a:buAutoNum type="arabicPeriod"/>
            </a:pPr>
            <a:r>
              <a:rPr lang="en-US" b="0" i="0" dirty="0">
                <a:effectLst/>
              </a:rPr>
              <a:t>Assess the present manner that you post jobs, internally and externally.  Make appropriate adjustments for how the salary range and job description is stated;</a:t>
            </a:r>
          </a:p>
          <a:p>
            <a:pPr marL="514350" indent="-514350" algn="just">
              <a:buFont typeface="+mj-lt"/>
              <a:buAutoNum type="arabicPeriod"/>
            </a:pPr>
            <a:r>
              <a:rPr lang="en-US" b="0" i="0" dirty="0">
                <a:effectLst/>
              </a:rPr>
              <a:t>Ensure that your hiring consultant, HR Representative and any party that is responsible for your job postings is educated on the law and complies;</a:t>
            </a:r>
          </a:p>
          <a:p>
            <a:pPr marL="514350" indent="-514350" algn="just">
              <a:buFont typeface="+mj-lt"/>
              <a:buAutoNum type="arabicPeriod"/>
            </a:pPr>
            <a:r>
              <a:rPr lang="en-US" dirty="0"/>
              <a:t>Create policies that ensure forms are appropriate so that compliance is consistent;</a:t>
            </a:r>
            <a:endParaRPr lang="en-US" b="0" i="0" dirty="0">
              <a:effectLst/>
            </a:endParaRPr>
          </a:p>
          <a:p>
            <a:pPr marL="514350" indent="-514350" algn="just">
              <a:buFont typeface="+mj-lt"/>
              <a:buAutoNum type="arabicPeriod"/>
            </a:pPr>
            <a:r>
              <a:rPr lang="en-US" dirty="0"/>
              <a:t>Review your present pay structure and make necessary alterations to ensure that you comply with pay equity laws and that your pay structure is fair, balanced and legal.</a:t>
            </a:r>
            <a:r>
              <a:rPr lang="en-US" b="0" i="0" dirty="0">
                <a:effectLst/>
              </a:rPr>
              <a:t> </a:t>
            </a:r>
          </a:p>
        </p:txBody>
      </p:sp>
    </p:spTree>
    <p:extLst>
      <p:ext uri="{BB962C8B-B14F-4D97-AF65-F5344CB8AC3E}">
        <p14:creationId xmlns:p14="http://schemas.microsoft.com/office/powerpoint/2010/main" val="321431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9E54-EE49-0980-C08B-20FC6AD4004D}"/>
              </a:ext>
            </a:extLst>
          </p:cNvPr>
          <p:cNvSpPr>
            <a:spLocks noGrp="1"/>
          </p:cNvSpPr>
          <p:nvPr>
            <p:ph type="title"/>
          </p:nvPr>
        </p:nvSpPr>
        <p:spPr/>
        <p:txBody>
          <a:bodyPr/>
          <a:lstStyle/>
          <a:p>
            <a:r>
              <a:rPr lang="en-US" cap="all" dirty="0"/>
              <a:t>COMPLIANCE WITH NEW YORK CITY LAW</a:t>
            </a:r>
            <a:r>
              <a:rPr lang="en-US" dirty="0"/>
              <a:t>	</a:t>
            </a:r>
          </a:p>
        </p:txBody>
      </p:sp>
      <p:sp>
        <p:nvSpPr>
          <p:cNvPr id="3" name="Content Placeholder 2">
            <a:extLst>
              <a:ext uri="{FF2B5EF4-FFF2-40B4-BE49-F238E27FC236}">
                <a16:creationId xmlns:a16="http://schemas.microsoft.com/office/drawing/2014/main" id="{15D05D04-BC16-E468-D42D-4DD2B6BBC6EA}"/>
              </a:ext>
            </a:extLst>
          </p:cNvPr>
          <p:cNvSpPr>
            <a:spLocks noGrp="1"/>
          </p:cNvSpPr>
          <p:nvPr>
            <p:ph idx="1"/>
          </p:nvPr>
        </p:nvSpPr>
        <p:spPr>
          <a:xfrm>
            <a:off x="692921" y="1466701"/>
            <a:ext cx="10515600" cy="4351338"/>
          </a:xfrm>
        </p:spPr>
        <p:txBody>
          <a:bodyPr/>
          <a:lstStyle/>
          <a:p>
            <a:pPr algn="just"/>
            <a:r>
              <a:rPr lang="en-US" dirty="0"/>
              <a:t>New York State law in essence implements the law that already exists in New York City;</a:t>
            </a:r>
          </a:p>
          <a:p>
            <a:pPr algn="just"/>
            <a:r>
              <a:rPr lang="en-US" dirty="0"/>
              <a:t>New York City is already auditing businesses for non-compliance.  New York City agencies are generally more aggressive than the State;</a:t>
            </a:r>
          </a:p>
          <a:p>
            <a:pPr algn="just"/>
            <a:r>
              <a:rPr lang="en-US" dirty="0"/>
              <a:t>In the near future, New York City may further amend its law to require disclose of other compensation such as commissions, bonuses and stock options. The City may also require an annual disclosure to all employees;</a:t>
            </a:r>
          </a:p>
          <a:p>
            <a:pPr algn="just"/>
            <a:r>
              <a:rPr lang="en-US" dirty="0"/>
              <a:t>Further violations of this nature could exceed $25,000.</a:t>
            </a:r>
          </a:p>
        </p:txBody>
      </p:sp>
    </p:spTree>
    <p:extLst>
      <p:ext uri="{BB962C8B-B14F-4D97-AF65-F5344CB8AC3E}">
        <p14:creationId xmlns:p14="http://schemas.microsoft.com/office/powerpoint/2010/main" val="139266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9CB9-042F-B859-C513-38105AFA6A8D}"/>
              </a:ext>
            </a:extLst>
          </p:cNvPr>
          <p:cNvSpPr>
            <a:spLocks noGrp="1"/>
          </p:cNvSpPr>
          <p:nvPr>
            <p:ph type="title"/>
          </p:nvPr>
        </p:nvSpPr>
        <p:spPr/>
        <p:txBody>
          <a:bodyPr/>
          <a:lstStyle/>
          <a:p>
            <a:r>
              <a:rPr lang="en-US" cap="all" dirty="0">
                <a:solidFill>
                  <a:srgbClr val="4F1414"/>
                </a:solidFill>
              </a:rPr>
              <a:t>Takeaways</a:t>
            </a:r>
          </a:p>
        </p:txBody>
      </p:sp>
      <p:sp>
        <p:nvSpPr>
          <p:cNvPr id="3" name="Content Placeholder 2">
            <a:extLst>
              <a:ext uri="{FF2B5EF4-FFF2-40B4-BE49-F238E27FC236}">
                <a16:creationId xmlns:a16="http://schemas.microsoft.com/office/drawing/2014/main" id="{B752A64E-3BBB-E302-5BEF-D661BE4BAA33}"/>
              </a:ext>
            </a:extLst>
          </p:cNvPr>
          <p:cNvSpPr>
            <a:spLocks noGrp="1"/>
          </p:cNvSpPr>
          <p:nvPr>
            <p:ph idx="1"/>
          </p:nvPr>
        </p:nvSpPr>
        <p:spPr>
          <a:xfrm>
            <a:off x="838200" y="1571047"/>
            <a:ext cx="10515600" cy="4351338"/>
          </a:xfrm>
        </p:spPr>
        <p:txBody>
          <a:bodyPr>
            <a:normAutofit/>
          </a:bodyPr>
          <a:lstStyle/>
          <a:p>
            <a:pPr marL="0" indent="0" algn="just">
              <a:buNone/>
            </a:pPr>
            <a:r>
              <a:rPr lang="en-US" dirty="0"/>
              <a:t>1.  Alter existing policies to comply with the law.</a:t>
            </a:r>
          </a:p>
          <a:p>
            <a:pPr marL="0" indent="0" algn="just">
              <a:buNone/>
            </a:pPr>
            <a:r>
              <a:rPr lang="en-US" dirty="0"/>
              <a:t>2. Train your staff on how to alter advertisements to comply.</a:t>
            </a:r>
          </a:p>
          <a:p>
            <a:pPr marL="0" indent="0" algn="just">
              <a:buNone/>
            </a:pPr>
            <a:r>
              <a:rPr lang="en-US" dirty="0"/>
              <a:t>3. Take a look at your hiring and pay practices to ensure pay equity.</a:t>
            </a:r>
          </a:p>
          <a:p>
            <a:pPr marL="0" indent="0" algn="just">
              <a:buNone/>
            </a:pPr>
            <a:r>
              <a:rPr lang="en-US" dirty="0"/>
              <a:t>4. Fines and penalties can be severe. So, if the DOL comes calling, get professional assistance.</a:t>
            </a:r>
          </a:p>
        </p:txBody>
      </p:sp>
    </p:spTree>
    <p:extLst>
      <p:ext uri="{BB962C8B-B14F-4D97-AF65-F5344CB8AC3E}">
        <p14:creationId xmlns:p14="http://schemas.microsoft.com/office/powerpoint/2010/main" val="243570896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wartz Ettenger PPT Template" id="{A54247D5-B873-4340-BA00-16C57E6A1A08}" vid="{9F692D2A-7322-4130-BA0F-D40E3016EE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Schwartz Ettenger PPT Template</Template>
  <TotalTime>8847</TotalTime>
  <Words>884</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Verdana Pro Black</vt:lpstr>
      <vt:lpstr>Verdana Pro Cond</vt:lpstr>
      <vt:lpstr>Verdana Pro Cond SemiBold</vt:lpstr>
      <vt:lpstr>Office Theme</vt:lpstr>
      <vt:lpstr>PowerPoint Presentation</vt:lpstr>
      <vt:lpstr>Schwartz Ettenger, PLLC – Disclaimer </vt:lpstr>
      <vt:lpstr>WHAT IS THE WAGE TRANSPARENCY LAW?</vt:lpstr>
      <vt:lpstr>WHO DOES IT APPLY TO AND WHAT IS REQUIRED? </vt:lpstr>
      <vt:lpstr>HOW BROAD IS THE STATUTE?</vt:lpstr>
      <vt:lpstr>Penalties for non-compliance</vt:lpstr>
      <vt:lpstr>BEST PRACTICES FOR COMPLIANCE:</vt:lpstr>
      <vt:lpstr>COMPLIANCE WITH NEW YORK CITY LAW </vt:lpstr>
      <vt:lpstr>Takeaways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Ettenger</dc:creator>
  <cp:lastModifiedBy>Julie Rauch</cp:lastModifiedBy>
  <cp:revision>17</cp:revision>
  <dcterms:created xsi:type="dcterms:W3CDTF">2023-02-15T15:52:00Z</dcterms:created>
  <dcterms:modified xsi:type="dcterms:W3CDTF">2023-09-01T14:14:03Z</dcterms:modified>
</cp:coreProperties>
</file>